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408" r:id="rId4"/>
    <p:sldId id="405" r:id="rId5"/>
    <p:sldId id="409" r:id="rId6"/>
    <p:sldId id="406" r:id="rId7"/>
    <p:sldId id="352" r:id="rId8"/>
    <p:sldId id="397" r:id="rId9"/>
    <p:sldId id="411" r:id="rId10"/>
    <p:sldId id="414" r:id="rId11"/>
    <p:sldId id="396" r:id="rId12"/>
    <p:sldId id="374" r:id="rId13"/>
    <p:sldId id="415" r:id="rId14"/>
    <p:sldId id="410" r:id="rId15"/>
    <p:sldId id="401" r:id="rId16"/>
    <p:sldId id="402" r:id="rId17"/>
    <p:sldId id="403" r:id="rId18"/>
    <p:sldId id="4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 autoAdjust="0"/>
    <p:restoredTop sz="79796"/>
  </p:normalViewPr>
  <p:slideViewPr>
    <p:cSldViewPr snapToGrid="0">
      <p:cViewPr>
        <p:scale>
          <a:sx n="59" d="100"/>
          <a:sy n="59" d="100"/>
        </p:scale>
        <p:origin x="9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predictive value (PPV) of the triple-marker panel was calculated by PPV=(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(D))/ 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(D)+(1-Specificity)(1-P(D))), where P(D) is the prevalence of pancreatic cancer patients in Korea.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comparisons were Control vs. PDAC, Control vs. PDAC Stage I &amp; II, Other Cancer vs. PDAC, Pancreatic Benign vs. PDAC, and Control vs. PDAC with a normal range of CA19-9.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% in the parentheses represents an increase (up arrow) or decrease (down arrow) compared with CA19-9. </a:t>
            </a:r>
            <a:endParaRPr lang="en" altLang="ko-Kore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7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2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5B185-9956-1F46-B6DC-65D9E9DE2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42"/>
          <a:stretch/>
        </p:blipFill>
        <p:spPr>
          <a:xfrm>
            <a:off x="2487977" y="1233267"/>
            <a:ext cx="7831775" cy="3320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60A04-E255-1A46-BC40-746BDFAC9F40}"/>
              </a:ext>
            </a:extLst>
          </p:cNvPr>
          <p:cNvSpPr txBox="1"/>
          <p:nvPr/>
        </p:nvSpPr>
        <p:spPr>
          <a:xfrm>
            <a:off x="1933091" y="23201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D06BD-82E9-504E-A767-0970CABF54B0}"/>
              </a:ext>
            </a:extLst>
          </p:cNvPr>
          <p:cNvSpPr txBox="1"/>
          <p:nvPr/>
        </p:nvSpPr>
        <p:spPr>
          <a:xfrm>
            <a:off x="1933091" y="32345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7F04C-72EE-334D-B8DD-759FA3784B01}"/>
              </a:ext>
            </a:extLst>
          </p:cNvPr>
          <p:cNvSpPr txBox="1"/>
          <p:nvPr/>
        </p:nvSpPr>
        <p:spPr>
          <a:xfrm>
            <a:off x="1933091" y="368400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53916-0A0F-994D-8203-860A5A434C9A}"/>
              </a:ext>
            </a:extLst>
          </p:cNvPr>
          <p:cNvSpPr txBox="1"/>
          <p:nvPr/>
        </p:nvSpPr>
        <p:spPr>
          <a:xfrm>
            <a:off x="1933091" y="412439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/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𝑃𝑃𝑉</m:t>
                      </m:r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</m:ctrlPr>
                        </m:fPr>
                        <m:num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(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𝐷</m:t>
                          </m:r>
                          <m: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𝑆𝑝𝑒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 </m:t>
                      </m:r>
                    </m:oMath>
                  </m:oMathPara>
                </a14:m>
                <a:endParaRPr lang="en-US" altLang="ko-Kore-KR" b="0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endParaRPr lang="en" altLang="ko-Kore-KR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where P(D) is the prevalence of pancreatic cancer patients in Korea. </a:t>
                </a: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 </a:t>
                </a:r>
                <a:endParaRPr lang="ko-Kore-KR" altLang="en-US" dirty="0">
                  <a:latin typeface="12롯데마트드림Medium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  <a:blipFill>
                <a:blip r:embed="rId4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Shapley Values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44BDC-5888-F14F-BB96-9E58D40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24" y="1509361"/>
            <a:ext cx="6909884" cy="88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F1A48-10FE-C74D-9A6B-F10E96322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4" y="2552222"/>
            <a:ext cx="4956304" cy="7114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A975B-17E4-6142-AFEF-8F380F72E975}"/>
              </a:ext>
            </a:extLst>
          </p:cNvPr>
          <p:cNvSpPr/>
          <p:nvPr/>
        </p:nvSpPr>
        <p:spPr>
          <a:xfrm>
            <a:off x="6914898" y="25522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prediction for feature values in set S </a:t>
            </a:r>
          </a:p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that are marginalized over features</a:t>
            </a:r>
            <a:endParaRPr lang="ko-Kore-KR" altLang="en-US" sz="1600" b="1" dirty="0">
              <a:latin typeface="12롯데마트드림Medium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2D8F30-0FA0-4890-9316-6564181B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336" y="3490182"/>
            <a:ext cx="7582329" cy="683595"/>
          </a:xfrm>
          <a:prstGeom prst="rect">
            <a:avLst/>
          </a:prstGeom>
        </p:spPr>
      </p:pic>
      <p:pic>
        <p:nvPicPr>
          <p:cNvPr id="23" name="그림 22" descr="텍스트, 시계, 클립아트이(가) 표시된 사진&#10;&#10;자동 생성된 설명">
            <a:extLst>
              <a:ext uri="{FF2B5EF4-FFF2-40B4-BE49-F238E27FC236}">
                <a16:creationId xmlns:a16="http://schemas.microsoft.com/office/drawing/2014/main" id="{4E76A47D-6478-408E-973C-AE4C386B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37" y="4653832"/>
            <a:ext cx="3536985" cy="1297775"/>
          </a:xfrm>
          <a:prstGeom prst="rect">
            <a:avLst/>
          </a:prstGeom>
        </p:spPr>
      </p:pic>
      <p:pic>
        <p:nvPicPr>
          <p:cNvPr id="25" name="그림 2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949D75-8E9C-48CD-BDDC-E5B575E72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64" y="4734054"/>
            <a:ext cx="3867470" cy="12977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B87D00-7F87-4954-8559-BFD9CFD316D1}"/>
              </a:ext>
            </a:extLst>
          </p:cNvPr>
          <p:cNvSpPr/>
          <p:nvPr/>
        </p:nvSpPr>
        <p:spPr>
          <a:xfrm>
            <a:off x="6031253" y="1518892"/>
            <a:ext cx="2645655" cy="8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92ECBAB-D236-4023-BDA5-9037D34F5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776" y="4756669"/>
            <a:ext cx="4004244" cy="1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3DCA7C-16B9-C648-9EBE-84A061E6574F}"/>
              </a:ext>
            </a:extLst>
          </p:cNvPr>
          <p:cNvSpPr/>
          <p:nvPr/>
        </p:nvSpPr>
        <p:spPr>
          <a:xfrm>
            <a:off x="520801" y="7786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Estimation of the Shapley Value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6A3DF-93CC-614F-807D-9426B416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" y="1306103"/>
            <a:ext cx="4330923" cy="998315"/>
          </a:xfrm>
          <a:prstGeom prst="rect">
            <a:avLst/>
          </a:prstGeom>
        </p:spPr>
      </p:pic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1B3ABE3-8F1D-4A4E-987A-5AD4C8F6A7C3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2885789" y="1908355"/>
            <a:ext cx="600627" cy="594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B9143D-34A6-F445-8331-E624AADE0901}"/>
              </a:ext>
            </a:extLst>
          </p:cNvPr>
          <p:cNvCxnSpPr>
            <a:cxnSpLocks/>
          </p:cNvCxnSpPr>
          <p:nvPr/>
        </p:nvCxnSpPr>
        <p:spPr>
          <a:xfrm flipV="1">
            <a:off x="4826477" y="1680661"/>
            <a:ext cx="1158510" cy="131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A19A9D-002E-4378-A2EB-32EE421E3DFB}"/>
              </a:ext>
            </a:extLst>
          </p:cNvPr>
          <p:cNvSpPr txBox="1"/>
          <p:nvPr/>
        </p:nvSpPr>
        <p:spPr>
          <a:xfrm>
            <a:off x="5035618" y="729979"/>
            <a:ext cx="6184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panose="02000503000000020004"/>
              </a:rPr>
              <a:t>Strumbelj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et al. (2014) propose an approximation with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Monte-Carlo sampling: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ADAC00-351B-43CF-813B-5C8D13369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73"/>
          <a:stretch/>
        </p:blipFill>
        <p:spPr>
          <a:xfrm>
            <a:off x="1874110" y="3306690"/>
            <a:ext cx="8443780" cy="32855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E58C1-1C14-4712-B614-E4A9898A78C4}"/>
              </a:ext>
            </a:extLst>
          </p:cNvPr>
          <p:cNvSpPr/>
          <p:nvPr/>
        </p:nvSpPr>
        <p:spPr>
          <a:xfrm>
            <a:off x="794657" y="1360320"/>
            <a:ext cx="4031820" cy="944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9A759-E66F-4A88-84E4-50B9E5DAF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2" t="68740" r="19575" b="23070"/>
          <a:stretch/>
        </p:blipFill>
        <p:spPr>
          <a:xfrm>
            <a:off x="520801" y="2506112"/>
            <a:ext cx="5925488" cy="578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38173B-7CE5-46DE-861D-B25A8C8BF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8" t="77141" r="17254" b="16285"/>
          <a:stretch/>
        </p:blipFill>
        <p:spPr>
          <a:xfrm>
            <a:off x="6139182" y="1486043"/>
            <a:ext cx="5439046" cy="4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  <p:pic>
        <p:nvPicPr>
          <p:cNvPr id="9" name="그림 8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C0C3174-9A5F-425C-AA8E-AFD47563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65" y="2325972"/>
            <a:ext cx="20193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35D211-5B47-4A82-B91D-A8D4C8404196}"/>
              </a:ext>
            </a:extLst>
          </p:cNvPr>
          <p:cNvSpPr txBox="1"/>
          <p:nvPr/>
        </p:nvSpPr>
        <p:spPr>
          <a:xfrm>
            <a:off x="1663795" y="3801392"/>
            <a:ext cx="9265462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“Features with large absolute Shapley values are important! ”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we sum the absolute Shapley values per feature across the data:</a:t>
            </a:r>
          </a:p>
          <a:p>
            <a:pPr algn="ctr">
              <a:lnSpc>
                <a:spcPct val="150000"/>
              </a:lnSpc>
            </a:pPr>
            <a:b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</a:br>
            <a:endParaRPr lang="ko-KR" altLang="en-US" sz="2400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1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-63016" y="2660081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10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12664"/>
              </p:ext>
            </p:extLst>
          </p:nvPr>
        </p:nvGraphicFramePr>
        <p:xfrm>
          <a:off x="2685501" y="894452"/>
          <a:ext cx="3066596" cy="51500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0070C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7D6FB0C-C070-4496-B085-A96FA7115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8"/>
          <a:stretch/>
        </p:blipFill>
        <p:spPr>
          <a:xfrm>
            <a:off x="5899292" y="923593"/>
            <a:ext cx="6080851" cy="5665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F433F7-F1EB-41C6-A573-1905B0BA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7" t="4507" r="7543" b="92462"/>
          <a:stretch/>
        </p:blipFill>
        <p:spPr>
          <a:xfrm>
            <a:off x="11178847" y="1176505"/>
            <a:ext cx="761910" cy="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DBC2C4-EC5F-4574-96A0-82C57426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31294"/>
              </p:ext>
            </p:extLst>
          </p:nvPr>
        </p:nvGraphicFramePr>
        <p:xfrm>
          <a:off x="2688275" y="1974249"/>
          <a:ext cx="6688756" cy="354824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099">
                  <a:extLst>
                    <a:ext uri="{9D8B030D-6E8A-4147-A177-3AD203B41FA5}">
                      <a16:colId xmlns:a16="http://schemas.microsoft.com/office/drawing/2014/main" val="752708456"/>
                    </a:ext>
                  </a:extLst>
                </a:gridCol>
                <a:gridCol w="1230473">
                  <a:extLst>
                    <a:ext uri="{9D8B030D-6E8A-4147-A177-3AD203B41FA5}">
                      <a16:colId xmlns:a16="http://schemas.microsoft.com/office/drawing/2014/main" val="595638966"/>
                    </a:ext>
                  </a:extLst>
                </a:gridCol>
                <a:gridCol w="814751">
                  <a:extLst>
                    <a:ext uri="{9D8B030D-6E8A-4147-A177-3AD203B41FA5}">
                      <a16:colId xmlns:a16="http://schemas.microsoft.com/office/drawing/2014/main" val="113315046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777085938"/>
                    </a:ext>
                  </a:extLst>
                </a:gridCol>
                <a:gridCol w="1552074">
                  <a:extLst>
                    <a:ext uri="{9D8B030D-6E8A-4147-A177-3AD203B41FA5}">
                      <a16:colId xmlns:a16="http://schemas.microsoft.com/office/drawing/2014/main" val="1903909350"/>
                    </a:ext>
                  </a:extLst>
                </a:gridCol>
              </a:tblGrid>
              <a:tr h="428237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Performance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CA19-9+LRG1+TTR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CA19-9+CLU+TTR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12179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0.940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0386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99028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82610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Other Cancer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622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0.911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3784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0.640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72311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Pancreatic Benign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4561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0.879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2286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0.781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65692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PDAC*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859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0.857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8056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2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E526C6-2359-40B9-96D7-AF569EAE0B75}"/>
              </a:ext>
            </a:extLst>
          </p:cNvPr>
          <p:cNvSpPr txBox="1"/>
          <p:nvPr/>
        </p:nvSpPr>
        <p:spPr>
          <a:xfrm>
            <a:off x="4087949" y="1440882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Results Compared to </a:t>
            </a:r>
            <a:r>
              <a:rPr lang="en-US" altLang="ko-KR" sz="160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9935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62583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F1C49-5AD4-C74A-991C-A057DC9E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25" y="1303318"/>
            <a:ext cx="8597149" cy="4779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0AB6D5-7DC0-7344-96DF-CCE1D459CAA8}"/>
              </a:ext>
            </a:extLst>
          </p:cNvPr>
          <p:cNvSpPr/>
          <p:nvPr/>
        </p:nvSpPr>
        <p:spPr>
          <a:xfrm>
            <a:off x="7376703" y="5224482"/>
            <a:ext cx="1583522" cy="330200"/>
          </a:xfrm>
          <a:prstGeom prst="rect">
            <a:avLst/>
          </a:prstGeom>
          <a:solidFill>
            <a:srgbClr val="FFB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rgbClr val="FFB295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4C4A-7737-E048-9987-6A99E2C28F23}"/>
              </a:ext>
            </a:extLst>
          </p:cNvPr>
          <p:cNvSpPr txBox="1"/>
          <p:nvPr/>
        </p:nvSpPr>
        <p:spPr>
          <a:xfrm>
            <a:off x="6868485" y="5191164"/>
            <a:ext cx="311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Train/Test AUC/Sensitivity/Specificity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18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593418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1341</Words>
  <Application>Microsoft Office PowerPoint</Application>
  <PresentationFormat>와이드스크린</PresentationFormat>
  <Paragraphs>486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12롯데마트드림Medium</vt:lpstr>
      <vt:lpstr>Apple SD Gothic Neo</vt:lpstr>
      <vt:lpstr>Apple SD Gothic Neo Medium</vt:lpstr>
      <vt:lpstr>Helvetica Neue</vt:lpstr>
      <vt:lpstr>맑은 고딕</vt:lpstr>
      <vt:lpstr>-윤고딕330</vt:lpstr>
      <vt:lpstr>-윤고딕340</vt:lpstr>
      <vt:lpstr>-윤고딕350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15</cp:revision>
  <dcterms:created xsi:type="dcterms:W3CDTF">2021-07-25T23:13:45Z</dcterms:created>
  <dcterms:modified xsi:type="dcterms:W3CDTF">2021-08-23T06:13:05Z</dcterms:modified>
</cp:coreProperties>
</file>